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31B1-675E-4E4A-99E7-EAB273907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FA915-E832-4C3D-83BA-1F20AA3CC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848F-9250-4539-8151-EEA3301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83152-3451-4922-BA2B-EF3ACBEA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FEC5B-5578-4923-AF2A-3251ABA8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8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A419-D39F-43D0-809A-70C3F8FE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8F335-B126-406A-A18D-80B59ACC3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2137-E11E-4F94-8EB4-F9FE4D94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226E-0F9B-4084-A4E1-C2F16363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4B3-5EB8-40F0-8BCA-EEE402EB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1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0FC4A-7E6A-4973-93C1-D547F1F16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82D2C-9010-4AD8-B0FF-4BD0DF6E6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BBAC-250C-42B5-B4BC-B0070E24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D7F1D-0178-4456-9798-A3493A8D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B41D-2AD0-48CA-B7A9-D2F5D181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D285-9BCF-4AFD-9AD7-6D94B76F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6ADE-8CF3-4104-A0FC-D400C144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8385-9D59-4AA3-AD17-C7E76352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05C1B-2320-4730-A165-6EBE1F32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0D69-D490-4010-99E0-0044CD08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253C-9DA1-4353-A556-8153E451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5ED89-38BC-4554-BBBF-8061537A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EE64-8D86-458D-95E0-FB228AB2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B510E-5F4C-421A-8533-EB9B3F34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064FB-5071-457D-BDDC-9DBFF04C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3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C352-B247-438D-A905-DC2EEE40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AC61-A3E7-46D0-BDA7-C26AF789C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20168-FA79-486D-87C9-79D5525D1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8993F-3DEB-4BF6-85BB-2FDD6950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AB9C-FA55-46E2-9DD2-8BBD9644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B1D4A-6627-4306-A6B7-3FE9B7E9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7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0B50-D756-4DB5-A4DD-2E1B9BDC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05074-9F0E-47FC-B09B-41FD4BDA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9E113-A049-41BF-8A1A-8681F80E6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41822-E704-4E49-BFE7-F8D2AC5FA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A70CC-B8F3-489A-A92F-6837A574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4FABD-BB8D-44BA-AA41-E38EF864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B6913-60D2-432C-BE0D-23FEF567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B2C2-C52D-40BE-BC8A-B123D685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8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B97B-CD1D-4E83-A950-F1166514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AFAC5-E8BC-4602-BDA3-A731DC3C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9371B-3D68-4ECE-857F-46492EA2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02F0F-0C8F-4875-8C88-DBBB476E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59AE0-2025-420A-9C68-30F45B4E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77B90-A277-44A3-99F3-67CCDD02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F2D3E-C8ED-44C5-A0E2-04C52629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6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DA73-0773-4598-BDAA-B7C3F0A3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14111-71D7-4226-BC78-1D794035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9C929-5BA4-40F6-906F-8E8354ECD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180FA-BFB5-485B-B77D-3467041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AB2B5-F1C3-41CC-AD80-AC5250D4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11355-3C05-45AE-AE81-DB6D120C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1D63-9F70-4B9F-8D74-0E3A78F9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1F47D-274A-4FE6-9165-F10D30C71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0FE80-DD24-4A08-8E0A-402CECA41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8E27E-F5A8-47A1-8239-88750941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B34C3-01F0-45BC-9ACD-42A894FD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2B751-AB15-4712-9993-28527698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3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B1113-013E-4B7D-8A38-0798954B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EB3EC-26F0-4ABF-BB7C-EF579AF5A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8DB6B-AA47-47CB-8D64-7AAAB54FD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50E9-4283-484C-88DE-B65B4838C70E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6FB24-81E4-4A07-B5DE-D855D65D2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DFC4-6B80-499B-82C2-3C84FB10D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0CD38-3136-42C0-B5AE-7E138D6D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1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gif"/><Relationship Id="rId10" Type="http://schemas.openxmlformats.org/officeDocument/2006/relationships/image" Target="../media/image6.jpeg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594DBA0-7355-4424-B25F-AA323F8CD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" y="4472089"/>
            <a:ext cx="3478044" cy="2385911"/>
          </a:xfrm>
          <a:prstGeom prst="rect">
            <a:avLst/>
          </a:prstGeom>
        </p:spPr>
      </p:pic>
      <p:pic>
        <p:nvPicPr>
          <p:cNvPr id="1030" name="Picture 6" descr="DE&amp;S and British Army launch the Army Warfighting Experiment (AWE) 20  experimentation project - GOV.UK">
            <a:extLst>
              <a:ext uri="{FF2B5EF4-FFF2-40B4-BE49-F238E27FC236}">
                <a16:creationId xmlns:a16="http://schemas.microsoft.com/office/drawing/2014/main" id="{4BB6008F-D0D8-468B-A112-2BCAADC4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2218345"/>
            <a:ext cx="3478044" cy="22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5CE24-6199-4CBB-922E-3F4E95E37F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23"/>
          <a:stretch/>
        </p:blipFill>
        <p:spPr>
          <a:xfrm>
            <a:off x="14173" y="13492"/>
            <a:ext cx="3455814" cy="22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Are robots replacing human soldiers? | HowStuffWorks">
            <a:extLst>
              <a:ext uri="{FF2B5EF4-FFF2-40B4-BE49-F238E27FC236}">
                <a16:creationId xmlns:a16="http://schemas.microsoft.com/office/drawing/2014/main" id="{4B900103-7B45-44C0-A681-3908DC25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7" y="4544861"/>
            <a:ext cx="3378925" cy="22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itain unveils strategy to gain a technological advantage over adversaries">
            <a:extLst>
              <a:ext uri="{FF2B5EF4-FFF2-40B4-BE49-F238E27FC236}">
                <a16:creationId xmlns:a16="http://schemas.microsoft.com/office/drawing/2014/main" id="{22039EF0-2A5B-4558-A9DB-6FE6AA26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01" y="2281251"/>
            <a:ext cx="3390481" cy="226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ritish army: Army unveils first shotgun-armed drone which uses AI to shoot  enemies indoor | UK | News | Express.co.uk">
            <a:extLst>
              <a:ext uri="{FF2B5EF4-FFF2-40B4-BE49-F238E27FC236}">
                <a16:creationId xmlns:a16="http://schemas.microsoft.com/office/drawing/2014/main" id="{13FDA278-9F1E-40F9-A908-0EDE1429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14" y="24218"/>
            <a:ext cx="3388786" cy="226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yal Corps of Signals Phase 2 &amp; 3 Training – Boot Camp &amp; Military Fitness  Institute">
            <a:extLst>
              <a:ext uri="{FF2B5EF4-FFF2-40B4-BE49-F238E27FC236}">
                <a16:creationId xmlns:a16="http://schemas.microsoft.com/office/drawing/2014/main" id="{489CB819-E291-4DC2-A51C-CAFD35F9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12" y="2603973"/>
            <a:ext cx="2000283" cy="2000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1A952-ADB9-4D69-956D-29A434B8828F}"/>
              </a:ext>
            </a:extLst>
          </p:cNvPr>
          <p:cNvGrpSpPr/>
          <p:nvPr/>
        </p:nvGrpSpPr>
        <p:grpSpPr>
          <a:xfrm>
            <a:off x="4293922" y="369473"/>
            <a:ext cx="3284105" cy="4302220"/>
            <a:chOff x="4293922" y="369473"/>
            <a:chExt cx="3284105" cy="43022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9A6F6F-6C52-4036-8093-8437FAC9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235" y="642881"/>
              <a:ext cx="2946858" cy="308947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A410FE-A0AF-4582-91F3-E02D525E9C07}"/>
                </a:ext>
              </a:extLst>
            </p:cNvPr>
            <p:cNvSpPr/>
            <p:nvPr/>
          </p:nvSpPr>
          <p:spPr>
            <a:xfrm>
              <a:off x="4293922" y="369473"/>
              <a:ext cx="3284105" cy="23057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John Howe</a:t>
              </a:r>
            </a:p>
          </p:txBody>
        </p:sp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AA7EC80C-AA99-41E2-8C66-122A88903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62" y="3429000"/>
              <a:ext cx="1456281" cy="1242693"/>
            </a:xfrm>
            <a:prstGeom prst="rect">
              <a:avLst/>
            </a:prstGeom>
          </p:spPr>
        </p:pic>
      </p:grpSp>
      <p:pic>
        <p:nvPicPr>
          <p:cNvPr id="1032" name="Picture 8" descr="First British Army Cyber Regiment Launched | RealClearDefense">
            <a:extLst>
              <a:ext uri="{FF2B5EF4-FFF2-40B4-BE49-F238E27FC236}">
                <a16:creationId xmlns:a16="http://schemas.microsoft.com/office/drawing/2014/main" id="{1E4976D9-D8CF-497D-908A-3A86721D2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8109"/>
          <a:stretch/>
        </p:blipFill>
        <p:spPr bwMode="auto">
          <a:xfrm>
            <a:off x="7416054" y="2604191"/>
            <a:ext cx="2000283" cy="2000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ust Me I'm An Engineer | Nerdy is the new cool">
            <a:extLst>
              <a:ext uri="{FF2B5EF4-FFF2-40B4-BE49-F238E27FC236}">
                <a16:creationId xmlns:a16="http://schemas.microsoft.com/office/drawing/2014/main" id="{BAE43C98-25B6-4157-985D-BE65FD6A4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3"/>
          <a:stretch/>
        </p:blipFill>
        <p:spPr bwMode="auto">
          <a:xfrm>
            <a:off x="4483235" y="4802447"/>
            <a:ext cx="3154099" cy="20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6DE5DF-809E-48B1-9EF6-8C4AA9F3924D}"/>
              </a:ext>
            </a:extLst>
          </p:cNvPr>
          <p:cNvGrpSpPr/>
          <p:nvPr/>
        </p:nvGrpSpPr>
        <p:grpSpPr>
          <a:xfrm>
            <a:off x="2553275" y="57407"/>
            <a:ext cx="2000284" cy="2282882"/>
            <a:chOff x="2553275" y="57407"/>
            <a:chExt cx="2000284" cy="22828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A51A71-6E49-40C9-9D98-0EB90552FFDE}"/>
                </a:ext>
              </a:extLst>
            </p:cNvPr>
            <p:cNvSpPr txBox="1"/>
            <p:nvPr/>
          </p:nvSpPr>
          <p:spPr>
            <a:xfrm>
              <a:off x="2553276" y="1755514"/>
              <a:ext cx="2000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highlight>
                    <a:srgbClr val="C0C0C0"/>
                  </a:highlight>
                </a:rPr>
                <a:t>Foreman of Signals</a:t>
              </a:r>
            </a:p>
            <a:p>
              <a:pPr algn="ctr"/>
              <a:r>
                <a:rPr lang="en-GB" sz="1600" b="1" dirty="0">
                  <a:highlight>
                    <a:srgbClr val="C0C0C0"/>
                  </a:highlight>
                </a:rPr>
                <a:t>WO1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3486B9-4878-4DE6-8B4D-BB9A49FAC134}"/>
                </a:ext>
              </a:extLst>
            </p:cNvPr>
            <p:cNvSpPr txBox="1"/>
            <p:nvPr/>
          </p:nvSpPr>
          <p:spPr>
            <a:xfrm>
              <a:off x="2553275" y="57407"/>
              <a:ext cx="2000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WO2</a:t>
              </a:r>
            </a:p>
          </p:txBody>
        </p:sp>
      </p:grp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71719A1D-53F3-45C6-8A5A-2BC91BE226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DE8938D-CC61-79AF-9EC4-3DD80E863B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25" b="96893" l="6319" r="92720">
                        <a14:foregroundMark x1="39148" y1="6215" x2="26236" y2="22599"/>
                        <a14:foregroundMark x1="26236" y1="22599" x2="19505" y2="27260"/>
                        <a14:foregroundMark x1="19505" y1="27260" x2="7418" y2="54661"/>
                        <a14:foregroundMark x1="7418" y1="54661" x2="17033" y2="90395"/>
                        <a14:foregroundMark x1="17033" y1="90395" x2="24038" y2="93362"/>
                        <a14:foregroundMark x1="24038" y1="93362" x2="33242" y2="93927"/>
                        <a14:foregroundMark x1="33242" y1="93927" x2="41758" y2="92232"/>
                        <a14:foregroundMark x1="41758" y1="92232" x2="49451" y2="94350"/>
                        <a14:foregroundMark x1="49451" y1="94350" x2="60440" y2="92938"/>
                        <a14:foregroundMark x1="60440" y1="92938" x2="72940" y2="95198"/>
                        <a14:foregroundMark x1="72940" y1="95198" x2="80632" y2="88983"/>
                        <a14:foregroundMark x1="80632" y1="88983" x2="86951" y2="78249"/>
                        <a14:foregroundMark x1="86951" y1="78249" x2="91346" y2="53955"/>
                        <a14:foregroundMark x1="91346" y1="53955" x2="80632" y2="27119"/>
                        <a14:foregroundMark x1="80632" y1="27119" x2="68819" y2="17797"/>
                        <a14:foregroundMark x1="68819" y1="17797" x2="63599" y2="10028"/>
                        <a14:foregroundMark x1="63599" y1="10028" x2="57830" y2="5650"/>
                        <a14:foregroundMark x1="57830" y1="5650" x2="47253" y2="2966"/>
                        <a14:foregroundMark x1="47253" y1="2966" x2="39011" y2="7627"/>
                        <a14:foregroundMark x1="14560" y1="57768" x2="22115" y2="33616"/>
                        <a14:foregroundMark x1="22115" y1="33616" x2="34615" y2="35593"/>
                        <a14:foregroundMark x1="34615" y1="35593" x2="40522" y2="19915"/>
                        <a14:foregroundMark x1="40522" y1="19915" x2="53297" y2="14407"/>
                        <a14:foregroundMark x1="53297" y1="14407" x2="59615" y2="32627"/>
                        <a14:foregroundMark x1="59615" y1="32627" x2="74313" y2="31921"/>
                        <a14:foregroundMark x1="74313" y1="31921" x2="76236" y2="32627"/>
                        <a14:foregroundMark x1="6456" y1="53672" x2="8791" y2="65254"/>
                        <a14:foregroundMark x1="17582" y1="92797" x2="25000" y2="94350"/>
                        <a14:foregroundMark x1="25000" y1="94350" x2="34615" y2="93785"/>
                        <a14:foregroundMark x1="34615" y1="93785" x2="39148" y2="92090"/>
                        <a14:foregroundMark x1="22115" y1="96328" x2="30082" y2="96893"/>
                        <a14:foregroundMark x1="30082" y1="96893" x2="34753" y2="95621"/>
                        <a14:foregroundMark x1="46978" y1="96893" x2="53159" y2="96469"/>
                        <a14:foregroundMark x1="73626" y1="47458" x2="66346" y2="58898"/>
                        <a14:foregroundMark x1="59478" y1="50141" x2="67308" y2="58192"/>
                        <a14:foregroundMark x1="67308" y1="58192" x2="73077" y2="51412"/>
                        <a14:foregroundMark x1="73077" y1="51412" x2="75962" y2="43927"/>
                        <a14:foregroundMark x1="75962" y1="43927" x2="73489" y2="69633"/>
                        <a14:foregroundMark x1="73489" y1="69633" x2="67582" y2="64548"/>
                        <a14:foregroundMark x1="67582" y1="64548" x2="67033" y2="72458"/>
                        <a14:foregroundMark x1="67033" y1="72458" x2="71291" y2="64266"/>
                        <a14:foregroundMark x1="71291" y1="64266" x2="79121" y2="79379"/>
                        <a14:foregroundMark x1="79121" y1="79379" x2="83379" y2="69633"/>
                        <a14:foregroundMark x1="83379" y1="69633" x2="83104" y2="62147"/>
                        <a14:foregroundMark x1="83104" y1="62147" x2="80495" y2="54096"/>
                        <a14:foregroundMark x1="80495" y1="54096" x2="82692" y2="63983"/>
                        <a14:foregroundMark x1="82692" y1="63983" x2="74176" y2="55932"/>
                        <a14:foregroundMark x1="74176" y1="55932" x2="74038" y2="54802"/>
                        <a14:foregroundMark x1="77610" y1="42655" x2="71154" y2="44915"/>
                        <a14:foregroundMark x1="71154" y1="44915" x2="68819" y2="44209"/>
                        <a14:foregroundMark x1="79121" y1="52260" x2="80357" y2="61723"/>
                        <a14:foregroundMark x1="92720" y1="52825" x2="91896" y2="62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80" y="0"/>
            <a:ext cx="1914210" cy="186162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75C00B-0998-992C-49E6-69F358557FDD}"/>
              </a:ext>
            </a:extLst>
          </p:cNvPr>
          <p:cNvCxnSpPr>
            <a:stCxn id="1046" idx="4"/>
            <a:endCxn id="1032" idx="0"/>
          </p:cNvCxnSpPr>
          <p:nvPr/>
        </p:nvCxnSpPr>
        <p:spPr>
          <a:xfrm>
            <a:off x="8405553" y="2083060"/>
            <a:ext cx="10643" cy="50400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6" name="Picture 22" descr="Contemporary WW1 illustration of Scottish troops going &quot;over the top&quot; to  attack enemy lines in France in 1917 Stock Photo - Alamy">
            <a:extLst>
              <a:ext uri="{FF2B5EF4-FFF2-40B4-BE49-F238E27FC236}">
                <a16:creationId xmlns:a16="http://schemas.microsoft.com/office/drawing/2014/main" id="{8D60A65E-8C3F-4221-866D-1F536AC92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b="20889"/>
          <a:stretch/>
        </p:blipFill>
        <p:spPr bwMode="auto">
          <a:xfrm>
            <a:off x="7461166" y="193887"/>
            <a:ext cx="1888774" cy="1889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1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56"/>
    </mc:Choice>
    <mc:Fallback xmlns="">
      <p:transition spd="slow" advTm="155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67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2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2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600"/>
                            </p:stCondLst>
                            <p:childTnLst>
                              <p:par>
                                <p:cTn id="62" presetID="31" presetClass="exit" presetSubtype="0" fill="hold" nodeType="after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7.9|70|3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Howe, John WO2 (JFCIS-ME-Plans FofS)</dc:creator>
  <cp:lastModifiedBy>Howe, John WO1 (FdArmy-G6CEMAGp-Plans-FofS)</cp:lastModifiedBy>
  <cp:revision>25</cp:revision>
  <dcterms:created xsi:type="dcterms:W3CDTF">2021-05-30T08:45:08Z</dcterms:created>
  <dcterms:modified xsi:type="dcterms:W3CDTF">2023-04-24T15:49:40Z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2023-04-24T15:44:16Z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77bf16f9-38ad-4882-9788-ed33d8e52062</vt:lpwstr>
  </property>
  <property fmtid="{D5CDD505-2E9C-101B-9397-08002B2CF9AE}" pid="8" name="MSIP_Label_d8a60473-494b-4586-a1bb-b0e663054676_ContentBits">
    <vt:lpwstr>0</vt:lpwstr>
  </property>
</Properties>
</file>